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4" r:id="rId8"/>
    <p:sldId id="259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99" autoAdjust="0"/>
    <p:restoredTop sz="94660"/>
  </p:normalViewPr>
  <p:slideViewPr>
    <p:cSldViewPr>
      <p:cViewPr varScale="1">
        <p:scale>
          <a:sx n="68" d="100"/>
          <a:sy n="68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46"/>
    </mc:Choice>
    <mc:Fallback>
      <c:style val="4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Halten Sie die 50-Jahr-Feier insgesamt für gelungen?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1">
                  <a:satMod val="3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Tabelle1!$A$2:$A$6</c:f>
              <c:strCache>
                <c:ptCount val="4"/>
                <c:pt idx="0">
                  <c:v>Nein, überhaupt nicht!</c:v>
                </c:pt>
                <c:pt idx="1">
                  <c:v>Es geht so, ich hatte etwas mehr erwartet.</c:v>
                </c:pt>
                <c:pt idx="2">
                  <c:v>Ich fand sie im Großen und Ganzen in Ordnung.</c:v>
                </c:pt>
                <c:pt idx="3">
                  <c:v>Auf jeden Fall!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11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E-42BD-B09C-B19FD63D8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386112"/>
        <c:axId val="247367552"/>
      </c:barChart>
      <c:valAx>
        <c:axId val="247367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Teilnehmer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47386112"/>
        <c:crosses val="autoZero"/>
        <c:crossBetween val="between"/>
      </c:valAx>
      <c:catAx>
        <c:axId val="247386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3675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44"/>
    </mc:Choice>
    <mc:Fallback>
      <c:style val="4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Haben Sie bereits an vergleichbaren Schulfesten dieser Art teilgenommen (z.B. an anderen Schulen oder der letzten großen Jubiläumsfeier der KBS)?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accent1">
                  <a:satMod val="300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trendlineType val="linear"/>
            <c:dispRSqr val="0"/>
            <c:dispEq val="0"/>
          </c:trendline>
          <c:cat>
            <c:strRef>
              <c:f>Tabelle1!$A$2:$A$3</c:f>
              <c:strCache>
                <c:ptCount val="2"/>
                <c:pt idx="0">
                  <c:v>Ja</c:v>
                </c:pt>
                <c:pt idx="1">
                  <c:v>Nein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25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DF-4C7A-AA52-D0B13F4514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735232"/>
        <c:axId val="31404416"/>
      </c:barChart>
      <c:catAx>
        <c:axId val="250735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1404416"/>
        <c:crosses val="autoZero"/>
        <c:auto val="1"/>
        <c:lblAlgn val="ctr"/>
        <c:lblOffset val="100"/>
        <c:noMultiLvlLbl val="0"/>
      </c:catAx>
      <c:valAx>
        <c:axId val="31404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Teilnehmer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50735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Besucher</c:v>
                </c:pt>
              </c:strCache>
            </c:strRef>
          </c:tx>
          <c:spPr>
            <a:solidFill>
              <a:srgbClr val="92D050"/>
            </a:solidFill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accent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DD9-47CC-AB25-EB119E50C721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accent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D9-47CC-AB25-EB119E50C721}"/>
              </c:ext>
            </c:extLst>
          </c:dPt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28</c:v>
                </c:pt>
                <c:pt idx="1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D9-47CC-AB25-EB119E50C7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78189210437317169"/>
          <c:y val="1.264299794122639E-2"/>
          <c:w val="0.21810792642618498"/>
          <c:h val="7.83852896020191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Freitag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</c:f>
              <c:strCache>
                <c:ptCount val="1"/>
                <c:pt idx="0">
                  <c:v>Bewertung in Sternen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C7-47BE-9E4B-E63199400B16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Samstag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</c:f>
              <c:strCache>
                <c:ptCount val="1"/>
                <c:pt idx="0">
                  <c:v>Bewertung in Sternen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C7-47BE-9E4B-E63199400B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2720"/>
        <c:axId val="5904256"/>
      </c:barChart>
      <c:catAx>
        <c:axId val="5902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904256"/>
        <c:crosses val="autoZero"/>
        <c:auto val="1"/>
        <c:lblAlgn val="ctr"/>
        <c:lblOffset val="100"/>
        <c:noMultiLvlLbl val="0"/>
      </c:catAx>
      <c:valAx>
        <c:axId val="5904256"/>
        <c:scaling>
          <c:orientation val="minMax"/>
          <c:max val="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9027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lang="de-DE"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42000"/>
                    <a:shade val="15000"/>
                    <a:satMod val="180000"/>
                  </a:schemeClr>
                </a:gs>
                <a:gs pos="50000">
                  <a:schemeClr val="accent1">
                    <a:shade val="42000"/>
                    <a:shade val="45000"/>
                    <a:satMod val="170000"/>
                  </a:schemeClr>
                </a:gs>
                <a:gs pos="70000">
                  <a:schemeClr val="accent1">
                    <a:shade val="42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shade val="42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23-4619-B017-FDC30BEB5AE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5000"/>
                    <a:shade val="15000"/>
                    <a:satMod val="180000"/>
                  </a:schemeClr>
                </a:gs>
                <a:gs pos="50000">
                  <a:schemeClr val="accent1">
                    <a:shade val="55000"/>
                    <a:shade val="45000"/>
                    <a:satMod val="170000"/>
                  </a:schemeClr>
                </a:gs>
                <a:gs pos="70000">
                  <a:schemeClr val="accent1">
                    <a:shade val="55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shade val="55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23-4619-B017-FDC30BEB5AE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3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68000"/>
                    <a:shade val="15000"/>
                    <a:satMod val="180000"/>
                  </a:schemeClr>
                </a:gs>
                <a:gs pos="50000">
                  <a:schemeClr val="accent1">
                    <a:shade val="68000"/>
                    <a:shade val="45000"/>
                    <a:satMod val="170000"/>
                  </a:schemeClr>
                </a:gs>
                <a:gs pos="70000">
                  <a:schemeClr val="accent1">
                    <a:shade val="68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shade val="68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23-4619-B017-FDC30BEB5AE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4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0000"/>
                    <a:shade val="15000"/>
                    <a:satMod val="180000"/>
                  </a:schemeClr>
                </a:gs>
                <a:gs pos="50000">
                  <a:schemeClr val="accent1">
                    <a:shade val="80000"/>
                    <a:shade val="45000"/>
                    <a:satMod val="170000"/>
                  </a:schemeClr>
                </a:gs>
                <a:gs pos="70000">
                  <a:schemeClr val="accent1">
                    <a:shade val="80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shade val="80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23-4619-B017-FDC30BEB5AE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93000"/>
                    <a:shade val="15000"/>
                    <a:satMod val="180000"/>
                  </a:schemeClr>
                </a:gs>
                <a:gs pos="50000">
                  <a:schemeClr val="accent1">
                    <a:shade val="93000"/>
                    <a:shade val="45000"/>
                    <a:satMod val="170000"/>
                  </a:schemeClr>
                </a:gs>
                <a:gs pos="70000">
                  <a:schemeClr val="accent1">
                    <a:shade val="93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shade val="93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Tabelle1!$F$2:$F$3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23-4619-B017-FDC30BEB5AE3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6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hade val="15000"/>
                    <a:satMod val="180000"/>
                  </a:schemeClr>
                </a:gs>
                <a:gs pos="50000">
                  <a:schemeClr val="accent1">
                    <a:tint val="94000"/>
                    <a:shade val="45000"/>
                    <a:satMod val="170000"/>
                  </a:schemeClr>
                </a:gs>
                <a:gs pos="70000">
                  <a:schemeClr val="accent1">
                    <a:tint val="94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4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Tabelle1!$G$2:$G$3</c:f>
              <c:numCache>
                <c:formatCode>General</c:formatCode>
                <c:ptCount val="2"/>
                <c:pt idx="0">
                  <c:v>2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23-4619-B017-FDC30BEB5AE3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7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81000"/>
                    <a:shade val="15000"/>
                    <a:satMod val="180000"/>
                  </a:schemeClr>
                </a:gs>
                <a:gs pos="50000">
                  <a:schemeClr val="accent1">
                    <a:tint val="81000"/>
                    <a:shade val="45000"/>
                    <a:satMod val="170000"/>
                  </a:schemeClr>
                </a:gs>
                <a:gs pos="70000">
                  <a:schemeClr val="accent1">
                    <a:tint val="81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81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Tabelle1!$H$2:$H$3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23-4619-B017-FDC30BEB5AE3}"/>
            </c:ext>
          </c:extLst>
        </c:ser>
        <c:ser>
          <c:idx val="7"/>
          <c:order val="7"/>
          <c:tx>
            <c:strRef>
              <c:f>Tabelle1!$I$1</c:f>
              <c:strCache>
                <c:ptCount val="1"/>
                <c:pt idx="0">
                  <c:v>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69000"/>
                    <a:shade val="15000"/>
                    <a:satMod val="180000"/>
                  </a:schemeClr>
                </a:gs>
                <a:gs pos="50000">
                  <a:schemeClr val="accent1">
                    <a:tint val="69000"/>
                    <a:shade val="45000"/>
                    <a:satMod val="170000"/>
                  </a:schemeClr>
                </a:gs>
                <a:gs pos="70000">
                  <a:schemeClr val="accent1">
                    <a:tint val="69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69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Tabelle1!$I$2:$I$3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23-4619-B017-FDC30BEB5AE3}"/>
            </c:ext>
          </c:extLst>
        </c:ser>
        <c:ser>
          <c:idx val="8"/>
          <c:order val="8"/>
          <c:tx>
            <c:strRef>
              <c:f>Tabelle1!$J$1</c:f>
              <c:strCache>
                <c:ptCount val="1"/>
                <c:pt idx="0">
                  <c:v>9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6000"/>
                    <a:shade val="15000"/>
                    <a:satMod val="180000"/>
                  </a:schemeClr>
                </a:gs>
                <a:gs pos="50000">
                  <a:schemeClr val="accent1">
                    <a:tint val="56000"/>
                    <a:shade val="45000"/>
                    <a:satMod val="170000"/>
                  </a:schemeClr>
                </a:gs>
                <a:gs pos="70000">
                  <a:schemeClr val="accent1">
                    <a:tint val="56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56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Tabelle1!$J$2:$J$3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23-4619-B017-FDC30BEB5AE3}"/>
            </c:ext>
          </c:extLst>
        </c:ser>
        <c:ser>
          <c:idx val="9"/>
          <c:order val="9"/>
          <c:tx>
            <c:strRef>
              <c:f>Tabelle1!$K$1</c:f>
              <c:strCache>
                <c:ptCount val="1"/>
                <c:pt idx="0">
                  <c:v>10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43000"/>
                    <a:shade val="15000"/>
                    <a:satMod val="180000"/>
                  </a:schemeClr>
                </a:gs>
                <a:gs pos="50000">
                  <a:schemeClr val="accent1">
                    <a:tint val="43000"/>
                    <a:shade val="45000"/>
                    <a:satMod val="170000"/>
                  </a:schemeClr>
                </a:gs>
                <a:gs pos="70000">
                  <a:schemeClr val="accent1">
                    <a:tint val="43000"/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43000"/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cat>
            <c:strRef>
              <c:f>Tabelle1!$A$2:$A$3</c:f>
              <c:strCache>
                <c:ptCount val="2"/>
                <c:pt idx="0">
                  <c:v>Freitag</c:v>
                </c:pt>
                <c:pt idx="1">
                  <c:v>Samstag</c:v>
                </c:pt>
              </c:strCache>
            </c:strRef>
          </c:cat>
          <c:val>
            <c:numRef>
              <c:f>Tabelle1!$K$2:$K$3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F23-4619-B017-FDC30BEB5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71808"/>
        <c:axId val="6073344"/>
      </c:barChart>
      <c:catAx>
        <c:axId val="6071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dk1">
                <a:tint val="75000"/>
                <a:tint val="95000"/>
                <a:shade val="9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73344"/>
        <c:crosses val="autoZero"/>
        <c:auto val="1"/>
        <c:lblAlgn val="ctr"/>
        <c:lblOffset val="100"/>
        <c:noMultiLvlLbl val="0"/>
      </c:catAx>
      <c:valAx>
        <c:axId val="607334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>
                  <a:tint val="75000"/>
                  <a:tint val="95000"/>
                  <a:shade val="95000"/>
                  <a:satMod val="120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dk1">
                <a:tint val="75000"/>
                <a:tint val="95000"/>
                <a:shade val="9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071808"/>
        <c:crosses val="autoZero"/>
        <c:crossBetween val="between"/>
      </c:valAx>
      <c:spPr>
        <a:solidFill>
          <a:schemeClr val="dk1">
            <a:tint val="9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dk1"/>
    </a:solidFill>
    <a:ln>
      <a:noFill/>
    </a:ln>
    <a:effectLst/>
  </c:spPr>
  <c:txPr>
    <a:bodyPr/>
    <a:lstStyle/>
    <a:p>
      <a:pPr>
        <a:defRPr sz="1800"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Besucher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9B9-4062-88BF-323027A8778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9B9-4062-88BF-323027A8778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9B9-4062-88BF-323027A8778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9B9-4062-88BF-323027A87780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9B9-4062-88BF-323027A87780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9B9-4062-88BF-323027A87780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9B9-4062-88BF-323027A87780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9B9-4062-88BF-323027A87780}"/>
              </c:ext>
            </c:extLst>
          </c:dPt>
          <c:dPt>
            <c:idx val="8"/>
            <c:invertIfNegative val="0"/>
            <c:bubble3D val="0"/>
            <c:spPr>
              <a:solidFill>
                <a:srgbClr val="CC66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9B9-4062-88BF-323027A8778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Tabelle1!$A$2:$A$10</c:f>
              <c:strCache>
                <c:ptCount val="9"/>
                <c:pt idx="0">
                  <c:v>Fitness-Gesunde-Ernährung</c:v>
                </c:pt>
                <c:pt idx="1">
                  <c:v>Pinboard</c:v>
                </c:pt>
                <c:pt idx="2">
                  <c:v>Ehemaligen-Schultour</c:v>
                </c:pt>
                <c:pt idx="3">
                  <c:v>Zeitreise durch die KBS</c:v>
                </c:pt>
                <c:pt idx="4">
                  <c:v>TdO-Grillfest</c:v>
                </c:pt>
                <c:pt idx="5">
                  <c:v>Modenschau</c:v>
                </c:pt>
                <c:pt idx="6">
                  <c:v>Tanz durch die Jahrzehnte</c:v>
                </c:pt>
                <c:pt idx="7">
                  <c:v>Aufführung durch den Chor</c:v>
                </c:pt>
                <c:pt idx="8">
                  <c:v>Fortbewegungsmittel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14</c:v>
                </c:pt>
                <c:pt idx="1">
                  <c:v>31</c:v>
                </c:pt>
                <c:pt idx="2">
                  <c:v>20</c:v>
                </c:pt>
                <c:pt idx="3">
                  <c:v>29</c:v>
                </c:pt>
                <c:pt idx="4">
                  <c:v>6</c:v>
                </c:pt>
                <c:pt idx="5">
                  <c:v>35</c:v>
                </c:pt>
                <c:pt idx="6">
                  <c:v>28</c:v>
                </c:pt>
                <c:pt idx="7">
                  <c:v>26</c:v>
                </c:pt>
                <c:pt idx="8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F-4388-8D2B-4AF46E38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35168"/>
        <c:axId val="6136960"/>
      </c:barChart>
      <c:catAx>
        <c:axId val="6135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36960"/>
        <c:crosses val="autoZero"/>
        <c:auto val="1"/>
        <c:lblAlgn val="ctr"/>
        <c:lblOffset val="100"/>
        <c:noMultiLvlLbl val="0"/>
      </c:catAx>
      <c:valAx>
        <c:axId val="6136960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>
                  <a:tint val="75000"/>
                  <a:tint val="95000"/>
                  <a:shade val="95000"/>
                  <a:satMod val="120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Teilnehmer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317106951657636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dk1">
                <a:tint val="75000"/>
                <a:tint val="95000"/>
                <a:shade val="9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135168"/>
        <c:crosses val="autoZero"/>
        <c:crossBetween val="between"/>
      </c:valAx>
      <c:spPr>
        <a:solidFill>
          <a:schemeClr val="dk1">
            <a:tint val="95000"/>
          </a:schemeClr>
        </a:solid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dk1"/>
    </a:solidFill>
    <a:ln>
      <a:noFill/>
    </a:ln>
    <a:effectLst/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Besucher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EC6-4553-8B0B-47D3A0548D7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EC6-4553-8B0B-47D3A0548D7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EC6-4553-8B0B-47D3A0548D75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EC6-4553-8B0B-47D3A0548D75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5EC6-4553-8B0B-47D3A0548D75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5EC6-4553-8B0B-47D3A0548D75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5EC6-4553-8B0B-47D3A0548D75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5EC6-4553-8B0B-47D3A0548D75}"/>
              </c:ext>
            </c:extLst>
          </c:dPt>
          <c:dPt>
            <c:idx val="8"/>
            <c:invertIfNegative val="0"/>
            <c:bubble3D val="0"/>
            <c:spPr>
              <a:solidFill>
                <a:srgbClr val="CC66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5EC6-4553-8B0B-47D3A0548D75}"/>
              </c:ext>
            </c:extLst>
          </c:dPt>
          <c:cat>
            <c:strRef>
              <c:f>Tabelle1!$A$2:$A$8</c:f>
              <c:strCache>
                <c:ptCount val="7"/>
                <c:pt idx="0">
                  <c:v>Versorgung mit Essen durch die KBS (Burger, Snacks)</c:v>
                </c:pt>
                <c:pt idx="1">
                  <c:v>Auswahl der Getränke</c:v>
                </c:pt>
                <c:pt idx="2">
                  <c:v>Allg. Preise des Essens</c:v>
                </c:pt>
                <c:pt idx="3">
                  <c:v>Allg. Preise der Getränke</c:v>
                </c:pt>
                <c:pt idx="4">
                  <c:v>Sitzgel. und Tische</c:v>
                </c:pt>
                <c:pt idx="5">
                  <c:v>Programm auf der Bühne durch Schüler</c:v>
                </c:pt>
                <c:pt idx="6">
                  <c:v>Eisverkauf</c:v>
                </c:pt>
              </c:strCache>
            </c:strRef>
          </c:cat>
          <c:val>
            <c:numRef>
              <c:f>Tabelle1!$B$2:$B$8</c:f>
              <c:numCache>
                <c:formatCode>General</c:formatCode>
                <c:ptCount val="7"/>
                <c:pt idx="0">
                  <c:v>37</c:v>
                </c:pt>
                <c:pt idx="1">
                  <c:v>33</c:v>
                </c:pt>
                <c:pt idx="2">
                  <c:v>29</c:v>
                </c:pt>
                <c:pt idx="3">
                  <c:v>32</c:v>
                </c:pt>
                <c:pt idx="4">
                  <c:v>36</c:v>
                </c:pt>
                <c:pt idx="5">
                  <c:v>43</c:v>
                </c:pt>
                <c:pt idx="6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F-4388-8D2B-4AF46E38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49632"/>
        <c:axId val="6151168"/>
      </c:barChart>
      <c:catAx>
        <c:axId val="6149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151168"/>
        <c:crosses val="autoZero"/>
        <c:auto val="1"/>
        <c:lblAlgn val="ctr"/>
        <c:lblOffset val="100"/>
        <c:noMultiLvlLbl val="0"/>
      </c:catAx>
      <c:valAx>
        <c:axId val="615116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>
                  <a:tint val="75000"/>
                  <a:tint val="95000"/>
                  <a:shade val="95000"/>
                  <a:satMod val="120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Teilnehmer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317106951657636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dk1">
                <a:tint val="75000"/>
                <a:tint val="95000"/>
                <a:shade val="9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6149632"/>
        <c:crosses val="autoZero"/>
        <c:crossBetween val="between"/>
      </c:valAx>
      <c:spPr>
        <a:solidFill>
          <a:schemeClr val="dk1">
            <a:tint val="95000"/>
          </a:schemeClr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60313867016623"/>
          <c:y val="8.5913264580581815E-3"/>
          <c:w val="0.30563527996500439"/>
          <c:h val="0.99092819620676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de-DE" sz="16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dk1"/>
    </a:solidFill>
    <a:ln>
      <a:noFill/>
    </a:ln>
    <a:effectLst/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Besucher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F3-463E-A7C1-0264CE09F9C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F3-463E-A7C1-0264CE09F9C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0F3-463E-A7C1-0264CE09F9C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0F3-463E-A7C1-0264CE09F9CC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0F3-463E-A7C1-0264CE09F9CC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0F3-463E-A7C1-0264CE09F9CC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0F3-463E-A7C1-0264CE09F9CC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A0F3-463E-A7C1-0264CE09F9CC}"/>
              </c:ext>
            </c:extLst>
          </c:dPt>
          <c:dPt>
            <c:idx val="8"/>
            <c:invertIfNegative val="0"/>
            <c:bubble3D val="0"/>
            <c:spPr>
              <a:solidFill>
                <a:srgbClr val="CC66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A0F3-463E-A7C1-0264CE09F9CC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1">
                  <a:lumMod val="95000"/>
                  <a:lumOff val="5000"/>
                </a:schemeClr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2-A0F3-463E-A7C1-0264CE09F9CC}"/>
              </c:ext>
            </c:extLst>
          </c:dPt>
          <c:cat>
            <c:strRef>
              <c:f>Tabelle1!$A$2:$A$12</c:f>
              <c:strCache>
                <c:ptCount val="11"/>
                <c:pt idx="0">
                  <c:v>Cocktails am Waffelstand</c:v>
                </c:pt>
                <c:pt idx="1">
                  <c:v>Waffelverkauf</c:v>
                </c:pt>
                <c:pt idx="2">
                  <c:v>Eisverkauf</c:v>
                </c:pt>
                <c:pt idx="3">
                  <c:v>Auswahl der Getränke</c:v>
                </c:pt>
                <c:pt idx="4">
                  <c:v>Allg. Preise des Essens</c:v>
                </c:pt>
                <c:pt idx="5">
                  <c:v>Allg. Preise der Getränke</c:v>
                </c:pt>
                <c:pt idx="6">
                  <c:v>Sitzgel. und Tische</c:v>
                </c:pt>
                <c:pt idx="7">
                  <c:v>Angebot durch Pizzabäcker</c:v>
                </c:pt>
                <c:pt idx="8">
                  <c:v>Musik durch Liveband</c:v>
                </c:pt>
                <c:pt idx="9">
                  <c:v>Programm auf der Bühne durch Schüler</c:v>
                </c:pt>
                <c:pt idx="10">
                  <c:v>Angebot Metzger</c:v>
                </c:pt>
              </c:strCache>
            </c:strRef>
          </c:cat>
          <c:val>
            <c:numRef>
              <c:f>Tabelle1!$B$2:$B$12</c:f>
              <c:numCache>
                <c:formatCode>General</c:formatCode>
                <c:ptCount val="11"/>
                <c:pt idx="0">
                  <c:v>26</c:v>
                </c:pt>
                <c:pt idx="1">
                  <c:v>28</c:v>
                </c:pt>
                <c:pt idx="2">
                  <c:v>27</c:v>
                </c:pt>
                <c:pt idx="3">
                  <c:v>35</c:v>
                </c:pt>
                <c:pt idx="4">
                  <c:v>29</c:v>
                </c:pt>
                <c:pt idx="5">
                  <c:v>31</c:v>
                </c:pt>
                <c:pt idx="6">
                  <c:v>33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F-4388-8D2B-4AF46E38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09376"/>
        <c:axId val="33940224"/>
      </c:barChart>
      <c:catAx>
        <c:axId val="33909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940224"/>
        <c:crosses val="autoZero"/>
        <c:auto val="1"/>
        <c:lblAlgn val="ctr"/>
        <c:lblOffset val="100"/>
        <c:noMultiLvlLbl val="0"/>
      </c:catAx>
      <c:valAx>
        <c:axId val="3394022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>
                  <a:tint val="75000"/>
                  <a:tint val="95000"/>
                  <a:shade val="95000"/>
                  <a:satMod val="120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Teilnehmer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317106951657636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dk1">
                <a:tint val="75000"/>
                <a:tint val="95000"/>
                <a:shade val="9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3909376"/>
        <c:crosses val="autoZero"/>
        <c:crossBetween val="between"/>
      </c:valAx>
      <c:spPr>
        <a:solidFill>
          <a:schemeClr val="dk1">
            <a:tint val="95000"/>
          </a:schemeClr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293394575678045"/>
          <c:y val="8.2777495352760189E-3"/>
          <c:w val="0.31873272090988625"/>
          <c:h val="0.991555350052326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dk1"/>
    </a:solidFill>
    <a:ln>
      <a:noFill/>
    </a:ln>
    <a:effectLst/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Besucher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5000"/>
                    <a:satMod val="180000"/>
                  </a:schemeClr>
                </a:gs>
                <a:gs pos="50000">
                  <a:schemeClr val="accent1">
                    <a:shade val="45000"/>
                    <a:satMod val="170000"/>
                  </a:schemeClr>
                </a:gs>
                <a:gs pos="70000">
                  <a:schemeClr val="accent1">
                    <a:tint val="99000"/>
                    <a:shade val="65000"/>
                    <a:satMod val="155000"/>
                  </a:schemeClr>
                </a:gs>
                <a:gs pos="100000">
                  <a:schemeClr val="accent1">
                    <a:tint val="95500"/>
                    <a:shade val="100000"/>
                    <a:satMod val="15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3500" dist="38100" dir="5400000" rotWithShape="0">
                <a:srgbClr val="000000">
                  <a:alpha val="45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6360000"/>
              </a:lightRig>
            </a:scene3d>
            <a:sp3d contourW="1000" prstMaterial="flat">
              <a:bevelT w="95250" h="101600"/>
              <a:contourClr>
                <a:schemeClr val="dk1">
                  <a:satMod val="30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03-4287-8588-32C0952D1D71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03-4287-8588-32C0952D1D71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03-4287-8588-32C0952D1D71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03-4287-8588-32C0952D1D71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F03-4287-8588-32C0952D1D71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F03-4287-8588-32C0952D1D71}"/>
              </c:ext>
            </c:extLst>
          </c:dPt>
          <c:dPt>
            <c:idx val="6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F03-4287-8588-32C0952D1D71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F03-4287-8588-32C0952D1D71}"/>
              </c:ext>
            </c:extLst>
          </c:dPt>
          <c:dPt>
            <c:idx val="8"/>
            <c:invertIfNegative val="0"/>
            <c:bubble3D val="0"/>
            <c:spPr>
              <a:solidFill>
                <a:srgbClr val="CC6600"/>
              </a:solidFill>
              <a:ln>
                <a:noFill/>
              </a:ln>
              <a:effectLst>
                <a:outerShdw blurRad="63500" dist="381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6360000"/>
                </a:lightRig>
              </a:scene3d>
              <a:sp3d contourW="1000" prstMaterial="flat">
                <a:bevelT w="95250" h="101600"/>
                <a:contourClr>
                  <a:schemeClr val="dk1">
                    <a:satMod val="30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F03-4287-8588-32C0952D1D71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Tabelle1!$A$2:$A$7</c:f>
              <c:strCache>
                <c:ptCount val="6"/>
                <c:pt idx="0">
                  <c:v>Poster an der Straße oder in Schaufenstern</c:v>
                </c:pt>
                <c:pt idx="1">
                  <c:v>Flyer</c:v>
                </c:pt>
                <c:pt idx="2">
                  <c:v>Werbung auf der KBS-Homepage</c:v>
                </c:pt>
                <c:pt idx="3">
                  <c:v>Anschreiben über die KBS</c:v>
                </c:pt>
                <c:pt idx="4">
                  <c:v>Zeitung</c:v>
                </c:pt>
                <c:pt idx="5">
                  <c:v>Anderes…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38</c:v>
                </c:pt>
                <c:pt idx="1">
                  <c:v>17</c:v>
                </c:pt>
                <c:pt idx="2">
                  <c:v>23</c:v>
                </c:pt>
                <c:pt idx="3">
                  <c:v>18</c:v>
                </c:pt>
                <c:pt idx="4">
                  <c:v>23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2F-4388-8D2B-4AF46E380E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141696"/>
        <c:axId val="34336768"/>
      </c:barChart>
      <c:catAx>
        <c:axId val="34141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36768"/>
        <c:crosses val="autoZero"/>
        <c:auto val="1"/>
        <c:lblAlgn val="ctr"/>
        <c:lblOffset val="100"/>
        <c:noMultiLvlLbl val="0"/>
      </c:catAx>
      <c:valAx>
        <c:axId val="3433676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dk1">
                  <a:tint val="75000"/>
                  <a:tint val="95000"/>
                  <a:shade val="95000"/>
                  <a:satMod val="120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dirty="0"/>
                  <a:t>Teilnehmer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3171069516576361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dk1">
                <a:tint val="75000"/>
                <a:tint val="95000"/>
                <a:shade val="95000"/>
                <a:satMod val="12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4141696"/>
        <c:crosses val="autoZero"/>
        <c:crossBetween val="between"/>
      </c:valAx>
      <c:spPr>
        <a:solidFill>
          <a:schemeClr val="dk1">
            <a:tint val="95000"/>
          </a:schemeClr>
        </a:solidFill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solidFill>
      <a:schemeClr val="dk1"/>
    </a:solidFill>
    <a:ln>
      <a:noFill/>
    </a:ln>
    <a:effectLst/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43">
  <cs:axisTitle>
    <cs:lnRef idx="0"/>
    <cs:fillRef idx="0"/>
    <cs:effectRef idx="0"/>
    <cs:fontRef idx="minor">
      <a:schemeClr val="lt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lt1"/>
    </cs:fontRef>
    <cs:spPr>
      <a:ln>
        <a:round/>
      </a:ln>
    </cs:spPr>
    <cs:defRPr sz="1000" kern="1200"/>
  </cs:categoryAxis>
  <cs:chartArea>
    <cs:lnRef idx="0"/>
    <cs:fillRef idx="1">
      <a:schemeClr val="dk1"/>
    </cs:fillRef>
    <cs:effectRef idx="0"/>
    <cs:fontRef idx="minor">
      <a:schemeClr val="lt1"/>
    </cs:fontRef>
    <cs:defRPr sz="1000" kern="1200"/>
  </cs:chartArea>
  <cs:dataLabel>
    <cs:lnRef idx="0"/>
    <cs:fillRef idx="0"/>
    <cs:effectRef idx="0"/>
    <cs:fontRef idx="minor">
      <a:schemeClr val="lt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dk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dk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dk2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2"/>
    </cs:fontRef>
    <cs:spPr>
      <a:ln>
        <a:round/>
      </a:ln>
    </cs:spPr>
  </cs:dataPointWireframe>
  <cs:dataTabl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lt1"/>
    </cs:fontRef>
  </cs:downBar>
  <cs:dropLin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</cs:dropLine>
  <cs:errorBar>
    <cs:lnRef idx="1">
      <a:schemeClr val="lt1"/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errorBar>
  <cs:floor>
    <cs:lnRef idx="0"/>
    <cs:fillRef idx="1">
      <a:schemeClr val="dk1">
        <a:tint val="95000"/>
      </a:schemeClr>
    </cs:fillRef>
    <cs:effectRef idx="0"/>
    <cs:fontRef idx="minor">
      <a:schemeClr val="lt1"/>
    </cs:fontRef>
  </cs:floor>
  <cs:gridlineMajor>
    <cs:lnRef idx="1">
      <a:schemeClr val="dk1">
        <a:tint val="75000"/>
      </a:schemeClr>
    </cs:lnRef>
    <cs:fillRef idx="0"/>
    <cs:effectRef idx="0"/>
    <cs:fontRef idx="minor">
      <a:schemeClr val="dk2"/>
    </cs:fontRef>
    <cs:spPr>
      <a:ln>
        <a:round/>
      </a:ln>
    </cs:spPr>
  </cs:gridlineMajor>
  <cs:gridlineMinor>
    <cs:lnRef idx="1">
      <a:schemeClr val="dk1">
        <a:tint val="90000"/>
      </a:schemeClr>
    </cs:lnRef>
    <cs:fillRef idx="0"/>
    <cs:effectRef idx="0"/>
    <cs:fontRef idx="minor">
      <a:schemeClr val="dk2"/>
    </cs:fontRef>
    <cs:spPr>
      <a:ln>
        <a:round/>
      </a:ln>
    </cs:spPr>
  </cs:gridlineMinor>
  <cs:hiLoLin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</cs:hiLoLine>
  <cs:leaderLine>
    <cs:lnRef idx="1">
      <a:schemeClr val="lt1"/>
    </cs:lnRef>
    <cs:fillRef idx="0"/>
    <cs:effectRef idx="0"/>
    <cs:fontRef idx="minor">
      <a:schemeClr val="lt1"/>
    </cs:fontRef>
    <cs:spPr>
      <a:ln>
        <a:round/>
      </a:ln>
    </cs:spPr>
  </cs:leaderLine>
  <cs:legend>
    <cs:lnRef idx="0"/>
    <cs:fillRef idx="0"/>
    <cs:effectRef idx="0"/>
    <cs:fontRef idx="minor">
      <a:schemeClr val="lt1"/>
    </cs:fontRef>
    <cs:defRPr sz="1000" kern="1200"/>
  </cs:legend>
  <cs:plotArea>
    <cs:lnRef idx="0"/>
    <cs:fillRef idx="1">
      <a:schemeClr val="dk1">
        <a:tint val="95000"/>
      </a:schemeClr>
    </cs:fillRef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lt1"/>
    </cs:fontRef>
    <cs:spPr>
      <a:ln>
        <a:round/>
      </a:ln>
    </cs:spPr>
    <cs:defRPr sz="1000" kern="1200"/>
  </cs:seriesAxis>
  <cs:seriesLine>
    <cs:lnRef idx="1">
      <a:schemeClr val="lt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lt1"/>
    </cs:fontRef>
    <cs:defRPr sz="1800" b="1" kern="1200"/>
  </cs:title>
  <cs:trendline>
    <cs:lnRef idx="1">
      <a:schemeClr val="lt1"/>
    </cs:lnRef>
    <cs:fillRef idx="0"/>
    <cs:effectRef idx="0"/>
    <cs:fontRef idx="minor">
      <a:schemeClr val="lt1"/>
    </cs:fontRef>
    <cs:spPr>
      <a:ln cap="rnd">
        <a:round/>
      </a:ln>
    </cs:spPr>
  </cs:trendline>
  <cs:trendlineLabel>
    <cs:lnRef idx="0"/>
    <cs:fillRef idx="0"/>
    <cs:effectRef idx="0"/>
    <cs:fontRef idx="minor">
      <a:schemeClr val="lt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lt1"/>
    </cs:fontRef>
  </cs:upBar>
  <cs:valueAxis>
    <cs:lnRef idx="1">
      <a:schemeClr val="dk1">
        <a:tint val="75000"/>
      </a:schemeClr>
    </cs:lnRef>
    <cs:fillRef idx="0"/>
    <cs:effectRef idx="0"/>
    <cs:fontRef idx="minor">
      <a:schemeClr val="lt1"/>
    </cs:fontRef>
    <cs:spPr>
      <a:ln>
        <a:round/>
      </a:ln>
    </cs:spPr>
    <cs:defRPr sz="1000" kern="1200"/>
  </cs:valueAxis>
  <cs:wall>
    <cs:lnRef idx="0"/>
    <cs:fillRef idx="1">
      <a:schemeClr val="dk1">
        <a:tint val="95000"/>
      </a:schemeClr>
    </cs:fillRef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14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888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3918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0495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0823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950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012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396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90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788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0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11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8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605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590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1608-FA44-4029-A591-F775EF55BBEF}" type="datetimeFigureOut">
              <a:rPr lang="de-DE" smtClean="0"/>
              <a:t>17.10.2018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EE1F3B-3306-4944-A208-7769F86177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2715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Feedback zur </a:t>
            </a:r>
            <a:br>
              <a:rPr lang="de-DE" dirty="0"/>
            </a:br>
            <a:r>
              <a:rPr lang="de-DE" dirty="0"/>
              <a:t>50-Jahr-Feier </a:t>
            </a:r>
            <a:br>
              <a:rPr lang="de-DE" dirty="0"/>
            </a:br>
            <a:r>
              <a:rPr lang="de-DE" dirty="0"/>
              <a:t>der KBS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Teilnehmer: 56</a:t>
            </a:r>
          </a:p>
          <a:p>
            <a:r>
              <a:rPr lang="de-DE" dirty="0"/>
              <a:t>Plattform: </a:t>
            </a:r>
            <a:r>
              <a:rPr lang="de-DE" dirty="0" err="1"/>
              <a:t>survio</a:t>
            </a:r>
            <a:endParaRPr lang="de-DE" dirty="0"/>
          </a:p>
          <a:p>
            <a:r>
              <a:rPr lang="de-DE" dirty="0"/>
              <a:t>Umfrageende: 15.10.2018</a:t>
            </a:r>
          </a:p>
        </p:txBody>
      </p:sp>
    </p:spTree>
    <p:extLst>
      <p:ext uri="{BB962C8B-B14F-4D97-AF65-F5344CB8AC3E}">
        <p14:creationId xmlns:p14="http://schemas.microsoft.com/office/powerpoint/2010/main" val="294501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de-DE" sz="3200" b="1" dirty="0"/>
              <a:t>Welche Werbung für die Feierlichkeiten haben Sie vorher wahrgenommen?</a:t>
            </a:r>
            <a:br>
              <a:rPr lang="de-DE" sz="3200" b="1" dirty="0"/>
            </a:br>
            <a:endParaRPr lang="de-DE" sz="32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704105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278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3200" b="1" dirty="0"/>
              <a:t>Weitere Nennungen über Informationskanäle waren: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„in Facebook, die Werbung auf der Homepage war schlecht, keine Informationen z. B. zum detaillierten Programmablauf“</a:t>
            </a:r>
          </a:p>
          <a:p>
            <a:r>
              <a:rPr lang="de-DE" dirty="0"/>
              <a:t>„Durch meinen Sohn, er ist Schüler an der KBS“</a:t>
            </a:r>
          </a:p>
          <a:p>
            <a:r>
              <a:rPr lang="de-DE" dirty="0"/>
              <a:t>„Facebook“</a:t>
            </a:r>
          </a:p>
          <a:p>
            <a:r>
              <a:rPr lang="de-DE" dirty="0"/>
              <a:t>„Ich bin selber Schüler“</a:t>
            </a:r>
          </a:p>
          <a:p>
            <a:r>
              <a:rPr lang="de-DE" dirty="0"/>
              <a:t>„Schule“</a:t>
            </a:r>
          </a:p>
          <a:p>
            <a:r>
              <a:rPr lang="de-DE" dirty="0"/>
              <a:t>„Durch meine Kinder“</a:t>
            </a:r>
          </a:p>
          <a:p>
            <a:r>
              <a:rPr lang="de-DE" dirty="0"/>
              <a:t>„Projektwoche“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02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3200" b="1" dirty="0"/>
              <a:t>Halten Sie die Feier insgesamt für gelungen?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30765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828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de-DE" b="1" dirty="0"/>
              <a:t>Haben</a:t>
            </a:r>
            <a:r>
              <a:rPr lang="de-DE" sz="3200" b="1" dirty="0"/>
              <a:t> Sie bereits an vergleichbaren Schulfesten dieser Art teilgenommen?</a:t>
            </a:r>
            <a:br>
              <a:rPr lang="de-DE" sz="3200" b="1" dirty="0"/>
            </a:br>
            <a:endParaRPr lang="de-DE" sz="32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536551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461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3200" b="1" dirty="0"/>
              <a:t>An welchem Tag nahmen Sie an den Feierlichkeiten teil?</a:t>
            </a:r>
          </a:p>
        </p:txBody>
      </p:sp>
      <p:graphicFrame>
        <p:nvGraphicFramePr>
          <p:cNvPr id="7" name="Inhaltsplatzhalter 6">
            <a:extLst>
              <a:ext uri="{FF2B5EF4-FFF2-40B4-BE49-F238E27FC236}">
                <a16:creationId xmlns:a16="http://schemas.microsoft.com/office/drawing/2014/main" id="{E22AC48C-25BC-4F4D-8576-3DEB28D5D8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555411"/>
              </p:ext>
            </p:extLst>
          </p:nvPr>
        </p:nvGraphicFramePr>
        <p:xfrm>
          <a:off x="0" y="2131891"/>
          <a:ext cx="7164288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22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3200" b="1" dirty="0"/>
              <a:t>Wie empfanden Sie die Feierlichkeiten insgesamt?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43703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236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de-DE" sz="3200" b="1" dirty="0"/>
              <a:t>Wie empfanden Sie die Feierlichkeiten insgesamt? </a:t>
            </a:r>
            <a:br>
              <a:rPr lang="de-DE" sz="3200" b="1" dirty="0"/>
            </a:br>
            <a:r>
              <a:rPr lang="de-DE" sz="3200" b="1" dirty="0"/>
              <a:t>(in Sternen)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954804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512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de-DE" sz="2900" b="1" dirty="0"/>
              <a:t>Die Befragten besuchten insgesamt folgende Festteile / Ausstellungen</a:t>
            </a:r>
            <a:br>
              <a:rPr lang="de-DE" sz="2900" b="1" dirty="0"/>
            </a:br>
            <a:endParaRPr lang="de-DE" sz="2900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40847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791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2900" b="1" dirty="0"/>
              <a:t>Welche Dinge empfanden Sie am Freitag als „gelungen“?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576336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902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sz="2900" b="1" dirty="0"/>
              <a:t>Welche</a:t>
            </a:r>
            <a:r>
              <a:rPr lang="de-DE" sz="3200" b="1" dirty="0"/>
              <a:t> Dinge empfanden Sie am Samstag als „gelungen“?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339624"/>
              </p:ext>
            </p:extLst>
          </p:nvPr>
        </p:nvGraphicFramePr>
        <p:xfrm>
          <a:off x="0" y="2160588"/>
          <a:ext cx="9144000" cy="4697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631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Facette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änzend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Override1.xml><?xml version="1.0" encoding="utf-8"?>
<a:themeOverride xmlns:a="http://schemas.openxmlformats.org/drawingml/2006/main">
  <a:clrScheme name="Grüngelb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158</Words>
  <Application>Microsoft Office PowerPoint</Application>
  <PresentationFormat>Bildschirmpräsentation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Facette</vt:lpstr>
      <vt:lpstr>Feedback zur  50-Jahr-Feier  der KBS </vt:lpstr>
      <vt:lpstr>Halten Sie die Feier insgesamt für gelungen?</vt:lpstr>
      <vt:lpstr>Haben Sie bereits an vergleichbaren Schulfesten dieser Art teilgenommen? </vt:lpstr>
      <vt:lpstr>An welchem Tag nahmen Sie an den Feierlichkeiten teil?</vt:lpstr>
      <vt:lpstr>Wie empfanden Sie die Feierlichkeiten insgesamt?</vt:lpstr>
      <vt:lpstr>Wie empfanden Sie die Feierlichkeiten insgesamt?  (in Sternen)</vt:lpstr>
      <vt:lpstr>Die Befragten besuchten insgesamt folgende Festteile / Ausstellungen </vt:lpstr>
      <vt:lpstr>Welche Dinge empfanden Sie am Freitag als „gelungen“?</vt:lpstr>
      <vt:lpstr>Welche Dinge empfanden Sie am Samstag als „gelungen“?</vt:lpstr>
      <vt:lpstr>Welche Werbung für die Feierlichkeiten haben Sie vorher wahrgenommen? </vt:lpstr>
      <vt:lpstr>Weitere Nennungen über Informationskanäle waren:</vt:lpstr>
    </vt:vector>
  </TitlesOfParts>
  <Company>Kreis Offenbach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Lorenz Frisch</dc:creator>
  <cp:lastModifiedBy>Lorenz Frisch</cp:lastModifiedBy>
  <cp:revision>27</cp:revision>
  <dcterms:created xsi:type="dcterms:W3CDTF">2018-09-27T12:03:10Z</dcterms:created>
  <dcterms:modified xsi:type="dcterms:W3CDTF">2018-10-17T08:20:58Z</dcterms:modified>
</cp:coreProperties>
</file>